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2" r:id="rId3"/>
    <p:sldId id="313" r:id="rId4"/>
    <p:sldId id="287" r:id="rId5"/>
    <p:sldId id="315" r:id="rId6"/>
    <p:sldId id="288" r:id="rId7"/>
    <p:sldId id="326" r:id="rId8"/>
    <p:sldId id="320" r:id="rId9"/>
    <p:sldId id="323" r:id="rId10"/>
    <p:sldId id="324" r:id="rId11"/>
    <p:sldId id="327" r:id="rId12"/>
    <p:sldId id="328" r:id="rId13"/>
    <p:sldId id="329" r:id="rId14"/>
    <p:sldId id="330" r:id="rId15"/>
    <p:sldId id="322" r:id="rId16"/>
    <p:sldId id="294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33"/>
    <a:srgbClr val="99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1204" autoAdjust="0"/>
  </p:normalViewPr>
  <p:slideViewPr>
    <p:cSldViewPr>
      <p:cViewPr>
        <p:scale>
          <a:sx n="66" d="100"/>
          <a:sy n="66" d="100"/>
        </p:scale>
        <p:origin x="-129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9F8054-CD68-4A00-BC7F-467BADD380B1}" type="datetimeFigureOut">
              <a:rPr lang="en-US"/>
              <a:pPr>
                <a:defRPr/>
              </a:pPr>
              <a:t>2/4/2013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22E1E9-A9E3-4542-8C90-EB16306FF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7E4E168-B18B-417B-9E5D-1AECC5D45C5D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1E620D5-C8B5-45D6-861D-54FA1E01D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974F-D31B-48FC-A717-2041C58154B6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97324-6BCD-4C08-9D6F-5E6701B07C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90EB-D748-44BB-B9E0-463954F39C50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A3F84-798B-4532-BF16-E55EA3E04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DAD8-464C-4109-9D1A-1F8B0EFC8793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7FC1-F23E-49EF-A3F5-82F78E3A1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42DF-4D80-4229-9D7D-65C0B3A359A3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3007-87E8-495D-97F9-311E19B74B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F8B8-02B4-490C-8810-401577F14761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0556-F0CA-4E9A-8E36-0C3186321F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E645-E279-4618-8A4D-311747162A49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4942-A822-40DE-9BA3-5CC3D3396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C090-AE21-4AEE-BAF0-9F1AA4E4DAF5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66C0-7A7D-4B25-8620-3162CCA9B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603B-2517-4568-96E8-0825616031DD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D999-1489-4492-92C6-99B90D770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7DDA-A363-42D8-A9D9-84A8B55BF055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7328A-8431-4CA9-9A67-8463EBD40F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1823-AEAD-4B7D-8E41-8896189117B3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E694-73C0-45F1-8A20-07327D1D9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44B2-ADE3-4F0B-B0EC-22C606378A45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059F-C5EE-4725-8BB4-284DC4F40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50A71-D5E8-49FD-B0DF-633604386EB7}" type="datetimeFigureOut">
              <a:rPr lang="en-US"/>
              <a:pPr>
                <a:defRPr/>
              </a:pPr>
              <a:t>2/4/2013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3A07C9-0968-4F6E-99BE-74082B659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Title 1"/>
          <p:cNvGrpSpPr>
            <a:grpSpLocks noGrp="1"/>
          </p:cNvGrpSpPr>
          <p:nvPr/>
        </p:nvGrpSpPr>
        <p:grpSpPr bwMode="auto">
          <a:xfrm>
            <a:off x="646113" y="1268413"/>
            <a:ext cx="7888287" cy="1693862"/>
            <a:chOff x="407" y="799"/>
            <a:chExt cx="4969" cy="1067"/>
          </a:xfrm>
        </p:grpSpPr>
        <p:pic>
          <p:nvPicPr>
            <p:cNvPr id="15364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799"/>
              <a:ext cx="4969" cy="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Text Box 2"/>
            <p:cNvSpPr txBox="1">
              <a:spLocks noChangeArrowheads="1"/>
            </p:cNvSpPr>
            <p:nvPr/>
          </p:nvSpPr>
          <p:spPr bwMode="auto">
            <a:xfrm>
              <a:off x="447" y="885"/>
              <a:ext cx="4896" cy="92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4400" b="1">
                  <a:solidFill>
                    <a:schemeClr val="bg1"/>
                  </a:solidFill>
                </a:rPr>
                <a:t>Rent Review 2013/14</a:t>
              </a: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15363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00500"/>
            <a:ext cx="48720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Title 1"/>
          <p:cNvGrpSpPr>
            <a:grpSpLocks noGrp="1"/>
          </p:cNvGrpSpPr>
          <p:nvPr/>
        </p:nvGrpSpPr>
        <p:grpSpPr bwMode="auto">
          <a:xfrm>
            <a:off x="396875" y="261938"/>
            <a:ext cx="8418513" cy="1249362"/>
            <a:chOff x="250" y="165"/>
            <a:chExt cx="5303" cy="787"/>
          </a:xfrm>
        </p:grpSpPr>
        <p:pic>
          <p:nvPicPr>
            <p:cNvPr id="72722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65"/>
              <a:ext cx="5303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23" name="Text Box 4"/>
            <p:cNvSpPr txBox="1">
              <a:spLocks noChangeArrowheads="1"/>
            </p:cNvSpPr>
            <p:nvPr/>
          </p:nvSpPr>
          <p:spPr bwMode="auto">
            <a:xfrm>
              <a:off x="287" y="187"/>
              <a:ext cx="5230" cy="72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4400">
                  <a:solidFill>
                    <a:schemeClr val="bg1"/>
                  </a:solidFill>
                  <a:cs typeface="Arial" charset="0"/>
                </a:rPr>
                <a:t>Your Priorities</a:t>
              </a:r>
            </a:p>
          </p:txBody>
        </p:sp>
      </p:grpSp>
      <p:sp>
        <p:nvSpPr>
          <p:cNvPr id="72706" name="Content Placehold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Arial" charset="0"/>
              </a:rPr>
              <a:t>Tenants Forum looked at priorities in January and November 2012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Arial" charset="0"/>
              </a:rPr>
              <a:t>You told us about the housing service you wanted</a:t>
            </a:r>
            <a:r>
              <a:rPr lang="en-GB" sz="2400" smtClean="0">
                <a:latin typeface="Tahoma" pitchFamily="34" charset="0"/>
              </a:rPr>
              <a:t>:</a:t>
            </a:r>
          </a:p>
          <a:p>
            <a:pPr>
              <a:buClr>
                <a:srgbClr val="953735"/>
              </a:buClr>
              <a:buFont typeface="Wingdings" pitchFamily="2" charset="2"/>
              <a:buNone/>
            </a:pPr>
            <a:r>
              <a:rPr lang="en-GB" sz="2800" b="1" smtClean="0">
                <a:latin typeface="Tahoma" pitchFamily="34" charset="0"/>
              </a:rPr>
              <a:t>		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endParaRPr lang="en-GB" sz="2800" smtClean="0">
              <a:latin typeface="Tahoma" pitchFamily="34" charset="0"/>
            </a:endParaRPr>
          </a:p>
        </p:txBody>
      </p:sp>
      <p:pic>
        <p:nvPicPr>
          <p:cNvPr id="72707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855" name="Group 7"/>
          <p:cNvGraphicFramePr>
            <a:graphicFrameLocks noGrp="1"/>
          </p:cNvGraphicFramePr>
          <p:nvPr/>
        </p:nvGraphicFramePr>
        <p:xfrm>
          <a:off x="971550" y="3213100"/>
          <a:ext cx="7488238" cy="2463800"/>
        </p:xfrm>
        <a:graphic>
          <a:graphicData uri="http://schemas.openxmlformats.org/drawingml/2006/table">
            <a:tbl>
              <a:tblPr/>
              <a:tblGrid>
                <a:gridCol w="6264275"/>
                <a:gridCol w="1223963"/>
              </a:tblGrid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373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 rent, low quality	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53735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Reasonable rent and reasonable quality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 rent, high 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rgbClr val="953735"/>
              </a:buClr>
              <a:buFont typeface="Wingdings" pitchFamily="2" charset="2"/>
              <a:buChar char="§"/>
            </a:pPr>
            <a:r>
              <a:rPr lang="en-GB" sz="2400" b="1" smtClean="0">
                <a:cs typeface="Tahoma" pitchFamily="34" charset="0"/>
              </a:rPr>
              <a:t>March:</a:t>
            </a:r>
            <a:r>
              <a:rPr lang="en-GB" sz="2400" smtClean="0">
                <a:cs typeface="Tahoma" pitchFamily="34" charset="0"/>
              </a:rPr>
              <a:t> HRA self-financing regime introduced</a:t>
            </a:r>
          </a:p>
          <a:p>
            <a:pPr>
              <a:buClr>
                <a:srgbClr val="953735"/>
              </a:buClr>
              <a:buFont typeface="Wingdings" pitchFamily="2" charset="2"/>
              <a:buChar char="§"/>
            </a:pPr>
            <a:r>
              <a:rPr lang="en-GB" sz="2400" b="1" smtClean="0">
                <a:cs typeface="Tahoma" pitchFamily="34" charset="0"/>
              </a:rPr>
              <a:t>April:</a:t>
            </a:r>
            <a:r>
              <a:rPr lang="en-GB" sz="2400" smtClean="0">
                <a:cs typeface="Tahoma" pitchFamily="34" charset="0"/>
              </a:rPr>
              <a:t> Rent arrears driven down to £161,450</a:t>
            </a:r>
          </a:p>
          <a:p>
            <a:pPr>
              <a:buClr>
                <a:srgbClr val="953735"/>
              </a:buClr>
              <a:buFont typeface="Wingdings" pitchFamily="2" charset="2"/>
              <a:buChar char="§"/>
            </a:pPr>
            <a:r>
              <a:rPr lang="en-GB" sz="2400" b="1" smtClean="0">
                <a:cs typeface="Tahoma" pitchFamily="34" charset="0"/>
              </a:rPr>
              <a:t>May:</a:t>
            </a:r>
            <a:r>
              <a:rPr lang="en-GB" sz="2400" smtClean="0">
                <a:cs typeface="Tahoma" pitchFamily="34" charset="0"/>
              </a:rPr>
              <a:t> Launching Community Harm Statements</a:t>
            </a:r>
          </a:p>
          <a:p>
            <a:pPr>
              <a:buClr>
                <a:srgbClr val="953735"/>
              </a:buClr>
              <a:buFont typeface="Wingdings" pitchFamily="2" charset="2"/>
              <a:buChar char="§"/>
            </a:pPr>
            <a:r>
              <a:rPr lang="en-GB" sz="2400" b="1" smtClean="0">
                <a:cs typeface="Tahoma" pitchFamily="34" charset="0"/>
              </a:rPr>
              <a:t>August:</a:t>
            </a:r>
            <a:r>
              <a:rPr lang="en-GB" sz="2400" smtClean="0">
                <a:cs typeface="Tahoma" pitchFamily="34" charset="0"/>
              </a:rPr>
              <a:t> Establishing the Tenant Overview and Scrutiny Panel</a:t>
            </a:r>
          </a:p>
          <a:p>
            <a:pPr>
              <a:buClr>
                <a:srgbClr val="953735"/>
              </a:buClr>
              <a:buFont typeface="Wingdings" pitchFamily="2" charset="2"/>
              <a:buChar char="§"/>
            </a:pPr>
            <a:r>
              <a:rPr lang="en-GB" sz="2400" b="1" smtClean="0">
                <a:cs typeface="Tahoma" pitchFamily="34" charset="0"/>
              </a:rPr>
              <a:t>September:</a:t>
            </a:r>
            <a:r>
              <a:rPr lang="en-GB" sz="2400" smtClean="0">
                <a:cs typeface="Tahoma" pitchFamily="34" charset="0"/>
              </a:rPr>
              <a:t> ARCH tenants Conference in Kettering</a:t>
            </a:r>
          </a:p>
          <a:p>
            <a:pPr>
              <a:buClr>
                <a:srgbClr val="953735"/>
              </a:buClr>
              <a:buFont typeface="Wingdings" pitchFamily="2" charset="2"/>
              <a:buChar char="§"/>
            </a:pPr>
            <a:r>
              <a:rPr lang="en-GB" sz="2400" b="1" smtClean="0">
                <a:cs typeface="Tahoma" pitchFamily="34" charset="0"/>
              </a:rPr>
              <a:t>October:</a:t>
            </a:r>
            <a:r>
              <a:rPr lang="en-GB" sz="2400" smtClean="0">
                <a:cs typeface="Tahoma" pitchFamily="34" charset="0"/>
              </a:rPr>
              <a:t> New Tenancy Policy </a:t>
            </a:r>
          </a:p>
          <a:p>
            <a:pPr>
              <a:buClr>
                <a:srgbClr val="953735"/>
              </a:buClr>
              <a:buFont typeface="Wingdings" pitchFamily="2" charset="2"/>
              <a:buChar char="§"/>
            </a:pPr>
            <a:r>
              <a:rPr lang="en-GB" sz="2400" b="1" smtClean="0">
                <a:cs typeface="Tahoma" pitchFamily="34" charset="0"/>
              </a:rPr>
              <a:t>November:</a:t>
            </a:r>
            <a:r>
              <a:rPr lang="en-GB" sz="2400" smtClean="0">
                <a:cs typeface="Tahoma" pitchFamily="34" charset="0"/>
              </a:rPr>
              <a:t> New Keyways Allocations Policy    </a:t>
            </a:r>
          </a:p>
        </p:txBody>
      </p:sp>
      <p:pic>
        <p:nvPicPr>
          <p:cNvPr id="73730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smtClean="0">
                <a:solidFill>
                  <a:srgbClr val="FFFFFF"/>
                </a:solidFill>
              </a:rPr>
              <a:t>Highlights from 2012</a:t>
            </a:r>
            <a:endParaRPr lang="en-GB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/>
              <a:t>Making sure that council housing is fit-for-purpose, easy to let and continues to meet local needs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/>
              <a:t>Managing the impact of welfare reform and supporting our tenants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/>
              <a:t>Focusing more on tenancy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/>
              <a:t>Planning for the future of housing-related support (Supporting People)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endParaRPr lang="en-GB" sz="2400" smtClean="0"/>
          </a:p>
        </p:txBody>
      </p:sp>
      <p:pic>
        <p:nvPicPr>
          <p:cNvPr id="74754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smtClean="0">
                <a:solidFill>
                  <a:srgbClr val="FFFFFF"/>
                </a:solidFill>
              </a:rPr>
              <a:t>Challenges in 2013</a:t>
            </a:r>
            <a:endParaRPr lang="en-GB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990033"/>
              </a:buClr>
              <a:buFont typeface="Wingdings" pitchFamily="2" charset="2"/>
              <a:buChar char="§"/>
            </a:pPr>
            <a:endParaRPr lang="en-GB" sz="1800" smtClean="0"/>
          </a:p>
          <a:p>
            <a:pPr>
              <a:lnSpc>
                <a:spcPct val="80000"/>
              </a:lnSpc>
            </a:pPr>
            <a:endParaRPr lang="en-GB" sz="2400" smtClean="0"/>
          </a:p>
        </p:txBody>
      </p:sp>
      <p:sp>
        <p:nvSpPr>
          <p:cNvPr id="75779" name="Rectangle 4"/>
          <p:cNvSpPr>
            <a:spLocks noGrp="1"/>
          </p:cNvSpPr>
          <p:nvPr>
            <p:ph type="body" sz="half" idx="2"/>
          </p:nvPr>
        </p:nvSpPr>
        <p:spPr>
          <a:xfrm>
            <a:off x="4500563" y="1628775"/>
            <a:ext cx="4038600" cy="4597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None/>
            </a:pPr>
            <a:r>
              <a:rPr lang="en-GB" sz="2400" b="1" smtClean="0"/>
              <a:t>Tenancy Policy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New allocations policy 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Flexible tenancies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Tenancy fraud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Sign-ups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None/>
            </a:pPr>
            <a:r>
              <a:rPr lang="en-GB" sz="2400" b="1" smtClean="0"/>
              <a:t>Welfare reform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Improving practical advice and support 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None/>
            </a:pPr>
            <a:r>
              <a:rPr lang="en-GB" sz="2400" b="1" smtClean="0"/>
              <a:t>Asset management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New target times for repairs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Homes for the Future programme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Processes for managing capital projects</a:t>
            </a:r>
          </a:p>
          <a:p>
            <a:pPr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§"/>
            </a:pPr>
            <a:endParaRPr lang="en-GB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smtClean="0">
                <a:solidFill>
                  <a:srgbClr val="FFFFFF"/>
                </a:solidFill>
              </a:rPr>
              <a:t>Our Plans for 2013/14</a:t>
            </a:r>
            <a:r>
              <a:rPr lang="en-GB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75783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9" descr="GEDC2640"/>
          <p:cNvPicPr>
            <a:picLocks noChangeAspect="1" noChangeArrowheads="1"/>
          </p:cNvPicPr>
          <p:nvPr/>
        </p:nvPicPr>
        <p:blipFill>
          <a:blip r:embed="rId3"/>
          <a:srcRect r="5930" b="10576"/>
          <a:stretch>
            <a:fillRect/>
          </a:stretch>
        </p:blipFill>
        <p:spPr bwMode="auto">
          <a:xfrm>
            <a:off x="468313" y="1989138"/>
            <a:ext cx="3924300" cy="2808287"/>
          </a:xfrm>
          <a:prstGeom prst="rect">
            <a:avLst/>
          </a:prstGeom>
          <a:noFill/>
          <a:ln w="63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7578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981450"/>
            <a:ext cx="2952750" cy="1965325"/>
          </a:xfrm>
          <a:prstGeom prst="rect">
            <a:avLst/>
          </a:prstGeom>
          <a:noFill/>
          <a:ln w="635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5613" y="296863"/>
            <a:ext cx="8229599" cy="1143000"/>
          </a:xfrm>
          <a:solidFill>
            <a:srgbClr val="99003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smtClean="0">
                <a:solidFill>
                  <a:srgbClr val="FFFFFF"/>
                </a:solidFill>
              </a:rPr>
              <a:t>Our Plans for 2013/14</a:t>
            </a:r>
          </a:p>
        </p:txBody>
      </p:sp>
      <p:sp>
        <p:nvSpPr>
          <p:cNvPr id="76804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en-GB" sz="2400" b="1" smtClean="0"/>
              <a:t>Sheltered housing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Strategic review</a:t>
            </a:r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en-GB" sz="2400" b="1" smtClean="0"/>
              <a:t>Improving day-to-day services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Out-of-hours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Estate cleaning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Aids and adaptations</a:t>
            </a:r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en-GB" sz="2400" b="1" smtClean="0"/>
              <a:t>People with special needs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Health and wellbeing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Ex-offenders</a:t>
            </a:r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en-GB" sz="2400" b="1" smtClean="0"/>
              <a:t>Customer satisfaction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r>
              <a:rPr lang="en-GB" sz="2000" smtClean="0"/>
              <a:t>STAR tenant satisfaction survey</a:t>
            </a:r>
          </a:p>
          <a:p>
            <a:pPr>
              <a:buClr>
                <a:srgbClr val="990033"/>
              </a:buClr>
              <a:buFont typeface="Wingdings" pitchFamily="2" charset="2"/>
              <a:buChar char="§"/>
            </a:pPr>
            <a:endParaRPr lang="en-GB" sz="2000" smtClean="0"/>
          </a:p>
        </p:txBody>
      </p:sp>
      <p:pic>
        <p:nvPicPr>
          <p:cNvPr id="76805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59499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0" descr="CIMG03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349500"/>
            <a:ext cx="1911350" cy="2546350"/>
          </a:xfrm>
          <a:prstGeom prst="rect">
            <a:avLst/>
          </a:prstGeom>
          <a:noFill/>
          <a:ln w="635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76807" name="Picture 8" descr="LifePlan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789363"/>
            <a:ext cx="22320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7" descr="LifePlan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516563"/>
            <a:ext cx="223202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8" descr="KBC_210611_305"/>
          <p:cNvPicPr>
            <a:picLocks noChangeAspect="1" noChangeArrowheads="1"/>
          </p:cNvPicPr>
          <p:nvPr/>
        </p:nvPicPr>
        <p:blipFill>
          <a:blip r:embed="rId6"/>
          <a:srcRect l="19016" t="14293" r="28523"/>
          <a:stretch>
            <a:fillRect/>
          </a:stretch>
        </p:blipFill>
        <p:spPr bwMode="auto">
          <a:xfrm>
            <a:off x="2051050" y="1628775"/>
            <a:ext cx="2185988" cy="2376488"/>
          </a:xfrm>
          <a:prstGeom prst="rect">
            <a:avLst/>
          </a:prstGeom>
          <a:noFill/>
          <a:ln w="635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Title 1"/>
          <p:cNvGrpSpPr>
            <a:grpSpLocks noGrp="1"/>
          </p:cNvGrpSpPr>
          <p:nvPr/>
        </p:nvGrpSpPr>
        <p:grpSpPr bwMode="auto">
          <a:xfrm>
            <a:off x="357188" y="214313"/>
            <a:ext cx="8345487" cy="1266825"/>
            <a:chOff x="250" y="150"/>
            <a:chExt cx="5257" cy="798"/>
          </a:xfrm>
        </p:grpSpPr>
        <p:pic>
          <p:nvPicPr>
            <p:cNvPr id="77850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50"/>
              <a:ext cx="5257" cy="798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7851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Previous Increases</a:t>
              </a:r>
              <a:endParaRPr lang="en-GB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77826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1277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81" name="Group 29"/>
          <p:cNvGraphicFramePr>
            <a:graphicFrameLocks noGrp="1"/>
          </p:cNvGraphicFramePr>
          <p:nvPr/>
        </p:nvGraphicFramePr>
        <p:xfrm>
          <a:off x="1258888" y="1700213"/>
          <a:ext cx="6408737" cy="4270375"/>
        </p:xfrm>
        <a:graphic>
          <a:graphicData uri="http://schemas.openxmlformats.org/drawingml/2006/table">
            <a:tbl>
              <a:tblPr/>
              <a:tblGrid>
                <a:gridCol w="2078037"/>
                <a:gridCol w="4330700"/>
              </a:tblGrid>
              <a:tr h="954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Percentage increase (%)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2008/09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2009/10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2010/11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       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(6.2% before gov't intervention)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2011/12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2012/13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Title 1"/>
          <p:cNvGrpSpPr>
            <a:grpSpLocks noGrp="1"/>
          </p:cNvGrpSpPr>
          <p:nvPr/>
        </p:nvGrpSpPr>
        <p:grpSpPr bwMode="auto">
          <a:xfrm>
            <a:off x="396875" y="238125"/>
            <a:ext cx="8345488" cy="1266825"/>
            <a:chOff x="250" y="150"/>
            <a:chExt cx="5257" cy="798"/>
          </a:xfrm>
        </p:grpSpPr>
        <p:pic>
          <p:nvPicPr>
            <p:cNvPr id="78852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50"/>
              <a:ext cx="5257" cy="798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8853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200" b="1">
                  <a:solidFill>
                    <a:schemeClr val="bg1"/>
                  </a:solidFill>
                </a:rPr>
                <a:t>Rents 2013/14 - Our Recommendation</a:t>
              </a:r>
            </a:p>
          </p:txBody>
        </p:sp>
      </p:grpSp>
      <p:sp>
        <p:nvSpPr>
          <p:cNvPr id="78850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endParaRPr lang="en-GB" smtClean="0"/>
          </a:p>
          <a:p>
            <a:pPr lvl="1">
              <a:buFont typeface="Arial" charset="0"/>
              <a:buNone/>
            </a:pPr>
            <a:r>
              <a:rPr lang="en-GB" smtClean="0">
                <a:latin typeface="Arial" charset="0"/>
              </a:rPr>
              <a:t>Average rent increase		-	</a:t>
            </a:r>
            <a:r>
              <a:rPr lang="en-GB" b="1" smtClean="0">
                <a:latin typeface="Arial" charset="0"/>
              </a:rPr>
              <a:t>4.75%</a:t>
            </a:r>
          </a:p>
          <a:p>
            <a:pPr lvl="1">
              <a:buFont typeface="Arial" charset="0"/>
              <a:buNone/>
            </a:pPr>
            <a:endParaRPr lang="en-GB" b="1" smtClean="0">
              <a:latin typeface="Arial" charset="0"/>
            </a:endParaRPr>
          </a:p>
          <a:p>
            <a:pPr lvl="1">
              <a:buFont typeface="Arial" charset="0"/>
              <a:buNone/>
            </a:pPr>
            <a:r>
              <a:rPr lang="en-GB" smtClean="0">
                <a:latin typeface="Arial" charset="0"/>
              </a:rPr>
              <a:t>Average weekly rent per property	</a:t>
            </a:r>
            <a:r>
              <a:rPr lang="en-GB" b="1" smtClean="0">
                <a:latin typeface="Arial" charset="0"/>
              </a:rPr>
              <a:t>- £75.58</a:t>
            </a:r>
          </a:p>
          <a:p>
            <a:pPr lvl="1">
              <a:buFont typeface="Arial" charset="0"/>
              <a:buNone/>
            </a:pPr>
            <a:endParaRPr lang="en-GB" b="1" smtClean="0">
              <a:latin typeface="Arial" charset="0"/>
            </a:endParaRPr>
          </a:p>
          <a:p>
            <a:pPr lvl="1">
              <a:buFont typeface="Arial" charset="0"/>
              <a:buNone/>
            </a:pPr>
            <a:r>
              <a:rPr lang="en-GB" smtClean="0">
                <a:latin typeface="Arial" charset="0"/>
              </a:rPr>
              <a:t>Average weekly increase	</a:t>
            </a:r>
            <a:r>
              <a:rPr lang="en-GB" b="1" smtClean="0">
                <a:latin typeface="Arial" charset="0"/>
              </a:rPr>
              <a:t>	-	£3.43</a:t>
            </a:r>
          </a:p>
          <a:p>
            <a:pPr lvl="1">
              <a:buFont typeface="Arial" charset="0"/>
              <a:buNone/>
            </a:pPr>
            <a:endParaRPr lang="en-GB" b="1" smtClean="0">
              <a:latin typeface="Arial" charset="0"/>
            </a:endParaRPr>
          </a:p>
        </p:txBody>
      </p:sp>
      <p:pic>
        <p:nvPicPr>
          <p:cNvPr id="78851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1277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Title 1"/>
          <p:cNvGrpSpPr>
            <a:grpSpLocks noGrp="1"/>
          </p:cNvGrpSpPr>
          <p:nvPr/>
        </p:nvGrpSpPr>
        <p:grpSpPr bwMode="auto">
          <a:xfrm>
            <a:off x="396875" y="238125"/>
            <a:ext cx="8345488" cy="1266825"/>
            <a:chOff x="250" y="150"/>
            <a:chExt cx="5257" cy="798"/>
          </a:xfrm>
        </p:grpSpPr>
        <p:pic>
          <p:nvPicPr>
            <p:cNvPr id="16388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50"/>
              <a:ext cx="5257" cy="798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600" b="1">
                  <a:solidFill>
                    <a:schemeClr val="bg1"/>
                  </a:solidFill>
                </a:rPr>
                <a:t>Agenda</a:t>
              </a:r>
            </a:p>
          </p:txBody>
        </p:sp>
      </p:grpSp>
      <p:sp>
        <p:nvSpPr>
          <p:cNvPr id="16386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The Council’s Budgets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The Housing Revenue Account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Housing Subsidy – A Reminder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The New System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Your Priorities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Highlights from 2012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Challenges in 2013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Our plans 2013/14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Rents in 2013/14</a:t>
            </a:r>
          </a:p>
        </p:txBody>
      </p:sp>
      <p:pic>
        <p:nvPicPr>
          <p:cNvPr id="16387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1277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2933700" y="800100"/>
            <a:ext cx="3146425" cy="2882900"/>
            <a:chOff x="1629" y="899"/>
            <a:chExt cx="1314" cy="1311"/>
          </a:xfrm>
        </p:grpSpPr>
        <p:pic>
          <p:nvPicPr>
            <p:cNvPr id="17425" name="Picture 3"/>
            <p:cNvPicPr>
              <a:picLocks noChangeAspect="1" noChangeArrowheads="1"/>
            </p:cNvPicPr>
            <p:nvPr/>
          </p:nvPicPr>
          <p:blipFill>
            <a:blip r:embed="rId4"/>
            <a:srcRect r="50000" b="18004"/>
            <a:stretch>
              <a:fillRect/>
            </a:stretch>
          </p:blipFill>
          <p:spPr bwMode="auto">
            <a:xfrm>
              <a:off x="1641" y="910"/>
              <a:ext cx="1302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Rectangle 4"/>
            <p:cNvSpPr>
              <a:spLocks noChangeArrowheads="1"/>
            </p:cNvSpPr>
            <p:nvPr/>
          </p:nvSpPr>
          <p:spPr bwMode="auto">
            <a:xfrm>
              <a:off x="1629" y="899"/>
              <a:ext cx="1312" cy="1311"/>
            </a:xfrm>
            <a:prstGeom prst="rect">
              <a:avLst/>
            </a:prstGeom>
            <a:solidFill>
              <a:schemeClr val="bg1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209550" y="3136900"/>
            <a:ext cx="3146425" cy="2882900"/>
            <a:chOff x="1629" y="899"/>
            <a:chExt cx="1314" cy="1311"/>
          </a:xfrm>
        </p:grpSpPr>
        <p:pic>
          <p:nvPicPr>
            <p:cNvPr id="17423" name="Picture 6"/>
            <p:cNvPicPr>
              <a:picLocks noChangeAspect="1" noChangeArrowheads="1"/>
            </p:cNvPicPr>
            <p:nvPr/>
          </p:nvPicPr>
          <p:blipFill>
            <a:blip r:embed="rId4"/>
            <a:srcRect r="50000" b="18004"/>
            <a:stretch>
              <a:fillRect/>
            </a:stretch>
          </p:blipFill>
          <p:spPr bwMode="auto">
            <a:xfrm>
              <a:off x="1641" y="910"/>
              <a:ext cx="1302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4" name="Rectangle 7"/>
            <p:cNvSpPr>
              <a:spLocks noChangeArrowheads="1"/>
            </p:cNvSpPr>
            <p:nvPr/>
          </p:nvSpPr>
          <p:spPr bwMode="auto">
            <a:xfrm>
              <a:off x="1629" y="899"/>
              <a:ext cx="1312" cy="1311"/>
            </a:xfrm>
            <a:prstGeom prst="rect">
              <a:avLst/>
            </a:prstGeom>
            <a:solidFill>
              <a:schemeClr val="bg1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5681663" y="3181350"/>
            <a:ext cx="3146425" cy="2882900"/>
            <a:chOff x="1629" y="899"/>
            <a:chExt cx="1314" cy="1311"/>
          </a:xfrm>
        </p:grpSpPr>
        <p:pic>
          <p:nvPicPr>
            <p:cNvPr id="17421" name="Picture 9"/>
            <p:cNvPicPr>
              <a:picLocks noChangeAspect="1" noChangeArrowheads="1"/>
            </p:cNvPicPr>
            <p:nvPr/>
          </p:nvPicPr>
          <p:blipFill>
            <a:blip r:embed="rId4"/>
            <a:srcRect r="50000" b="18004"/>
            <a:stretch>
              <a:fillRect/>
            </a:stretch>
          </p:blipFill>
          <p:spPr bwMode="auto">
            <a:xfrm>
              <a:off x="1641" y="910"/>
              <a:ext cx="1302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Rectangle 10"/>
            <p:cNvSpPr>
              <a:spLocks noChangeArrowheads="1"/>
            </p:cNvSpPr>
            <p:nvPr/>
          </p:nvSpPr>
          <p:spPr bwMode="auto">
            <a:xfrm>
              <a:off x="1629" y="899"/>
              <a:ext cx="1312" cy="1311"/>
            </a:xfrm>
            <a:prstGeom prst="rect">
              <a:avLst/>
            </a:prstGeom>
            <a:solidFill>
              <a:schemeClr val="bg1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3387725" y="1130300"/>
            <a:ext cx="21859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General Fund Account</a:t>
            </a:r>
            <a:endParaRPr lang="en-US" sz="3200" b="1"/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0" y="3505200"/>
            <a:ext cx="34131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Housing Revenue Account</a:t>
            </a:r>
            <a:endParaRPr lang="en-US" sz="3200" b="1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6013450" y="3635375"/>
            <a:ext cx="248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Capital Programme</a:t>
            </a:r>
            <a:endParaRPr lang="en-US" sz="3200" b="1"/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347663" y="4968875"/>
            <a:ext cx="2855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£15.2m</a:t>
            </a:r>
            <a:endParaRPr lang="en-US" sz="3200" b="1"/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094038" y="2535238"/>
            <a:ext cx="2855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£46.8m</a:t>
            </a:r>
            <a:endParaRPr lang="en-US" sz="3200" b="1"/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5819775" y="4913313"/>
            <a:ext cx="2855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/>
              <a:t>£6.2m</a:t>
            </a:r>
            <a:endParaRPr lang="en-US" sz="3200" b="1"/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3411538" y="4627563"/>
            <a:ext cx="2274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/>
              <a:t>£68.2m</a:t>
            </a: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434975" y="190500"/>
            <a:ext cx="8285163" cy="57943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</a:rPr>
              <a:t>The Council’s Budget</a:t>
            </a:r>
          </a:p>
        </p:txBody>
      </p:sp>
      <p:pic>
        <p:nvPicPr>
          <p:cNvPr id="17420" name="Picture 19" descr="A4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2300" y="6075363"/>
            <a:ext cx="1981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65" name="Title 1"/>
          <p:cNvGrpSpPr>
            <a:grpSpLocks noGrp="1"/>
          </p:cNvGrpSpPr>
          <p:nvPr/>
        </p:nvGrpSpPr>
        <p:grpSpPr bwMode="auto">
          <a:xfrm>
            <a:off x="396875" y="238125"/>
            <a:ext cx="8345488" cy="1266825"/>
            <a:chOff x="250" y="150"/>
            <a:chExt cx="5257" cy="798"/>
          </a:xfrm>
        </p:grpSpPr>
        <p:pic>
          <p:nvPicPr>
            <p:cNvPr id="66466" name="Title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150"/>
              <a:ext cx="5257" cy="798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6467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Calibri" pitchFamily="34" charset="0"/>
                </a:rPr>
                <a:t>The Housing Revenue Account</a:t>
              </a:r>
              <a:endParaRPr lang="en-GB" sz="32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66464" name="Object 1952"/>
          <p:cNvGraphicFramePr>
            <a:graphicFrameLocks noChangeAspect="1"/>
          </p:cNvGraphicFramePr>
          <p:nvPr>
            <p:ph idx="4294967295"/>
          </p:nvPr>
        </p:nvGraphicFramePr>
        <p:xfrm>
          <a:off x="1187450" y="1700213"/>
          <a:ext cx="6913563" cy="4789487"/>
        </p:xfrm>
        <a:graphic>
          <a:graphicData uri="http://schemas.openxmlformats.org/presentationml/2006/ole">
            <p:oleObj spid="_x0000_s66464" name="Worksheet" r:id="rId4" imgW="6696075" imgH="46386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3"/>
          <p:cNvGraphicFramePr>
            <a:graphicFrameLocks noChangeAspect="1"/>
          </p:cNvGraphicFramePr>
          <p:nvPr/>
        </p:nvGraphicFramePr>
        <p:xfrm>
          <a:off x="611188" y="1773238"/>
          <a:ext cx="6950075" cy="4632325"/>
        </p:xfrm>
        <a:graphic>
          <a:graphicData uri="http://schemas.openxmlformats.org/presentationml/2006/ole">
            <p:oleObj spid="_x0000_s55298" name="Chart" r:id="rId3" imgW="6095905" imgH="4067294" progId="MSGraph.Chart.8">
              <p:embed followColorScheme="full"/>
            </p:oleObj>
          </a:graphicData>
        </a:graphic>
      </p:graphicFrame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684213" y="1628775"/>
            <a:ext cx="92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£’000</a:t>
            </a:r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7308850" y="2636838"/>
            <a:ext cx="1663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Tahoma" pitchFamily="34" charset="0"/>
              </a:rPr>
              <a:t>We have paid DCLG £21.5m since 2005/06</a:t>
            </a:r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7667625" y="3860800"/>
            <a:ext cx="1117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Tahoma" pitchFamily="34" charset="0"/>
              </a:rPr>
              <a:t>116% increase since 2005/06</a:t>
            </a:r>
          </a:p>
        </p:txBody>
      </p:sp>
      <p:pic>
        <p:nvPicPr>
          <p:cNvPr id="55302" name="Picture 5" descr="Medium 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61277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95288" y="260350"/>
            <a:ext cx="8229600" cy="11430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Housing Subsidy – A Reminder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Title 1"/>
          <p:cNvGrpSpPr>
            <a:grpSpLocks noGrp="1"/>
          </p:cNvGrpSpPr>
          <p:nvPr/>
        </p:nvGrpSpPr>
        <p:grpSpPr bwMode="auto">
          <a:xfrm>
            <a:off x="396875" y="238125"/>
            <a:ext cx="8345488" cy="1266825"/>
            <a:chOff x="250" y="150"/>
            <a:chExt cx="5257" cy="798"/>
          </a:xfrm>
        </p:grpSpPr>
        <p:pic>
          <p:nvPicPr>
            <p:cNvPr id="68612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50"/>
              <a:ext cx="5257" cy="798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8613" name="Text Box 2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algn="ctr"/>
              <a:r>
                <a:rPr lang="en-GB" sz="3600" b="1">
                  <a:solidFill>
                    <a:schemeClr val="bg1"/>
                  </a:solidFill>
                </a:rPr>
                <a:t>The New System</a:t>
              </a:r>
            </a:p>
          </p:txBody>
        </p:sp>
      </p:grpSp>
      <p:sp>
        <p:nvSpPr>
          <p:cNvPr id="68610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Previously, around a third of our rental income went to the government 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In April 2012, the new funding system for council housing was introduced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We do not have to pay the government negative housing subsidy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Debt management and servicing costs replaced subsidy</a:t>
            </a:r>
          </a:p>
          <a:p>
            <a:pPr>
              <a:lnSpc>
                <a:spcPct val="90000"/>
              </a:lnSpc>
            </a:pPr>
            <a:r>
              <a:rPr lang="en-GB" sz="2800" smtClean="0">
                <a:latin typeface="Arial" charset="0"/>
              </a:rPr>
              <a:t>A 30 year Business Plan helps us to manage the service</a:t>
            </a:r>
          </a:p>
        </p:txBody>
      </p:sp>
      <p:pic>
        <p:nvPicPr>
          <p:cNvPr id="68611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6127750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solidFill>
            <a:srgbClr val="990033"/>
          </a:solidFill>
        </p:spPr>
        <p:txBody>
          <a:bodyPr/>
          <a:lstStyle/>
          <a:p>
            <a:r>
              <a:rPr lang="en-GB" sz="3600" smtClean="0">
                <a:solidFill>
                  <a:schemeClr val="bg1"/>
                </a:solidFill>
                <a:latin typeface="Arial" charset="0"/>
              </a:rPr>
              <a:t>The Benefits of the New System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>
                <a:latin typeface="Arial" charset="0"/>
              </a:rPr>
              <a:t>All rental income to be kept locally</a:t>
            </a:r>
          </a:p>
          <a:p>
            <a:endParaRPr lang="en-GB" sz="1200" smtClean="0">
              <a:latin typeface="Arial" charset="0"/>
            </a:endParaRPr>
          </a:p>
          <a:p>
            <a:r>
              <a:rPr lang="en-GB" smtClean="0">
                <a:latin typeface="Arial" charset="0"/>
              </a:rPr>
              <a:t>Enables KBC to actively manage its assets</a:t>
            </a:r>
          </a:p>
          <a:p>
            <a:endParaRPr lang="en-GB" sz="1200" smtClean="0">
              <a:latin typeface="Arial" charset="0"/>
            </a:endParaRPr>
          </a:p>
          <a:p>
            <a:r>
              <a:rPr lang="en-GB" smtClean="0">
                <a:latin typeface="Arial" charset="0"/>
              </a:rPr>
              <a:t>Business Planning – Greater Certainty</a:t>
            </a:r>
          </a:p>
          <a:p>
            <a:endParaRPr lang="en-GB" smtClean="0"/>
          </a:p>
        </p:txBody>
      </p:sp>
      <p:pic>
        <p:nvPicPr>
          <p:cNvPr id="69635" name="Picture 5" descr="Medium Colo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6021388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grpSp>
        <p:nvGrpSpPr>
          <p:cNvPr id="70665" name="Title 1"/>
          <p:cNvGrpSpPr>
            <a:grpSpLocks noGrp="1"/>
          </p:cNvGrpSpPr>
          <p:nvPr/>
        </p:nvGrpSpPr>
        <p:grpSpPr bwMode="auto">
          <a:xfrm>
            <a:off x="396875" y="238125"/>
            <a:ext cx="8345488" cy="1255713"/>
            <a:chOff x="250" y="150"/>
            <a:chExt cx="5257" cy="791"/>
          </a:xfrm>
        </p:grpSpPr>
        <p:pic>
          <p:nvPicPr>
            <p:cNvPr id="70667" name="Title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" y="150"/>
              <a:ext cx="5257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8" name="Text Box 5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3600">
                  <a:solidFill>
                    <a:srgbClr val="FFFFFF"/>
                  </a:solidFill>
                  <a:cs typeface="Tahoma" pitchFamily="34" charset="0"/>
                </a:rPr>
                <a:t>The Benefits of the New System</a:t>
              </a:r>
            </a:p>
          </p:txBody>
        </p:sp>
      </p:grpSp>
      <p:pic>
        <p:nvPicPr>
          <p:cNvPr id="70666" name="Picture 5" descr="Medium 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0" y="1335088"/>
          <a:ext cx="8839200" cy="4383087"/>
        </p:xfrm>
        <a:graphic>
          <a:graphicData uri="http://schemas.openxmlformats.org/presentationml/2006/ole">
            <p:oleObj spid="_x0000_s70663" name="Chart" r:id="rId5" imgW="6372225" imgH="3162300" progId="Excel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Title 1"/>
          <p:cNvGrpSpPr>
            <a:grpSpLocks noGrp="1"/>
          </p:cNvGrpSpPr>
          <p:nvPr/>
        </p:nvGrpSpPr>
        <p:grpSpPr bwMode="auto">
          <a:xfrm>
            <a:off x="396875" y="261938"/>
            <a:ext cx="8418513" cy="1249362"/>
            <a:chOff x="250" y="165"/>
            <a:chExt cx="5303" cy="787"/>
          </a:xfrm>
        </p:grpSpPr>
        <p:pic>
          <p:nvPicPr>
            <p:cNvPr id="71684" name="Tit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165"/>
              <a:ext cx="5303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85" name="Text Box 4"/>
            <p:cNvSpPr txBox="1">
              <a:spLocks noChangeArrowheads="1"/>
            </p:cNvSpPr>
            <p:nvPr/>
          </p:nvSpPr>
          <p:spPr bwMode="auto">
            <a:xfrm>
              <a:off x="287" y="187"/>
              <a:ext cx="5230" cy="720"/>
            </a:xfrm>
            <a:prstGeom prst="rect">
              <a:avLst/>
            </a:prstGeom>
            <a:solidFill>
              <a:srgbClr val="99003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GB" sz="4400">
                  <a:solidFill>
                    <a:schemeClr val="bg1"/>
                  </a:solidFill>
                  <a:cs typeface="Arial" charset="0"/>
                </a:rPr>
                <a:t>Your Priorities</a:t>
              </a:r>
            </a:p>
          </p:txBody>
        </p:sp>
      </p:grpSp>
      <p:sp>
        <p:nvSpPr>
          <p:cNvPr id="716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Arial" charset="0"/>
              </a:rPr>
              <a:t>Tenants Forum looked at priorities in January and November 2012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Char char="§"/>
            </a:pPr>
            <a:r>
              <a:rPr lang="en-GB" sz="2400" smtClean="0">
                <a:latin typeface="Arial" charset="0"/>
              </a:rPr>
              <a:t>You told us that your top priorities were</a:t>
            </a:r>
            <a:r>
              <a:rPr lang="en-GB" sz="2400" smtClean="0">
                <a:latin typeface="Tahoma" pitchFamily="34" charset="0"/>
              </a:rPr>
              <a:t>: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None/>
            </a:pPr>
            <a:endParaRPr lang="en-GB" sz="800" smtClean="0">
              <a:latin typeface="Tahoma" pitchFamily="34" charset="0"/>
            </a:endParaRP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AutoNum type="arabicPeriod"/>
            </a:pPr>
            <a:r>
              <a:rPr lang="en-GB" b="1" smtClean="0">
                <a:latin typeface="Tahoma" pitchFamily="34" charset="0"/>
              </a:rPr>
              <a:t>Improving the Housing Stock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AutoNum type="arabicPeriod"/>
            </a:pPr>
            <a:r>
              <a:rPr lang="en-GB" b="1" smtClean="0">
                <a:latin typeface="Tahoma" pitchFamily="34" charset="0"/>
              </a:rPr>
              <a:t>Investing in day-to-day services</a:t>
            </a:r>
            <a:r>
              <a:rPr lang="en-GB" smtClean="0">
                <a:latin typeface="Tahoma" pitchFamily="34" charset="0"/>
              </a:rPr>
              <a:t> – tenancy support, fighting fraud, sign-ups and introductory tenancies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AutoNum type="arabicPeriod"/>
            </a:pPr>
            <a:r>
              <a:rPr lang="en-GB" b="1" smtClean="0">
                <a:latin typeface="Tahoma" pitchFamily="34" charset="0"/>
              </a:rPr>
              <a:t>Building new homes </a:t>
            </a:r>
            <a:r>
              <a:rPr lang="en-GB" smtClean="0">
                <a:latin typeface="Tahoma" pitchFamily="34" charset="0"/>
              </a:rPr>
              <a:t>- when the time is right</a:t>
            </a:r>
          </a:p>
          <a:p>
            <a:pPr marL="609600" indent="-6096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Wingdings" pitchFamily="2" charset="2"/>
              <a:buNone/>
            </a:pPr>
            <a:r>
              <a:rPr lang="en-GB" sz="2800" smtClean="0">
                <a:latin typeface="Tahoma" pitchFamily="34" charset="0"/>
              </a:rPr>
              <a:t> </a:t>
            </a:r>
          </a:p>
        </p:txBody>
      </p:sp>
      <p:pic>
        <p:nvPicPr>
          <p:cNvPr id="71683" name="Picture 5" descr="Medium 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6092825"/>
            <a:ext cx="1670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0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423</Words>
  <Application>Microsoft Office PowerPoint</Application>
  <PresentationFormat>On-screen Show (4:3)</PresentationFormat>
  <Paragraphs>114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Office Theme</vt:lpstr>
      <vt:lpstr>Worksheet</vt:lpstr>
      <vt:lpstr>Chart</vt:lpstr>
      <vt:lpstr>Slide 1</vt:lpstr>
      <vt:lpstr>Slide 2</vt:lpstr>
      <vt:lpstr>Slide 3</vt:lpstr>
      <vt:lpstr>Slide 4</vt:lpstr>
      <vt:lpstr>Slide 5</vt:lpstr>
      <vt:lpstr>Slide 6</vt:lpstr>
      <vt:lpstr>The Benefits of the New System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Conway</dc:creator>
  <cp:lastModifiedBy>rpali</cp:lastModifiedBy>
  <cp:revision>90</cp:revision>
  <dcterms:created xsi:type="dcterms:W3CDTF">2010-03-30T07:55:35Z</dcterms:created>
  <dcterms:modified xsi:type="dcterms:W3CDTF">2013-02-04T17:12:51Z</dcterms:modified>
</cp:coreProperties>
</file>